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2" r:id="rId5"/>
    <p:sldId id="261" r:id="rId6"/>
    <p:sldId id="264" r:id="rId7"/>
    <p:sldId id="276" r:id="rId8"/>
    <p:sldId id="258" r:id="rId9"/>
    <p:sldId id="273" r:id="rId10"/>
    <p:sldId id="278" r:id="rId11"/>
    <p:sldId id="267" r:id="rId12"/>
    <p:sldId id="274" r:id="rId13"/>
    <p:sldId id="259" r:id="rId14"/>
    <p:sldId id="277" r:id="rId15"/>
    <p:sldId id="272" r:id="rId16"/>
    <p:sldId id="275" r:id="rId17"/>
    <p:sldId id="269" r:id="rId18"/>
    <p:sldId id="271" r:id="rId19"/>
    <p:sldId id="2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45" autoAdjust="0"/>
    <p:restoredTop sz="94660"/>
  </p:normalViewPr>
  <p:slideViewPr>
    <p:cSldViewPr>
      <p:cViewPr>
        <p:scale>
          <a:sx n="98" d="100"/>
          <a:sy n="98" d="100"/>
        </p:scale>
        <p:origin x="-768"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school\STAT%20FINAL%20PROJECT\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5795325112662802E-2"/>
          <c:y val="2.9094653262681788E-2"/>
          <c:w val="0.82220076264051922"/>
          <c:h val="0.8857877729906406"/>
        </c:manualLayout>
      </c:layout>
      <c:barChart>
        <c:barDir val="col"/>
        <c:grouping val="clustered"/>
        <c:ser>
          <c:idx val="0"/>
          <c:order val="0"/>
          <c:tx>
            <c:strRef>
              <c:f>Sheet3!$A$1:$A$2</c:f>
              <c:strCache>
                <c:ptCount val="1"/>
                <c:pt idx="0">
                  <c:v>Diet Coke Distance (inches)</c:v>
                </c:pt>
              </c:strCache>
            </c:strRef>
          </c:tx>
          <c:val>
            <c:numRef>
              <c:f>Sheet3!$A$3:$A$42</c:f>
              <c:numCache>
                <c:formatCode>General</c:formatCode>
                <c:ptCount val="40"/>
                <c:pt idx="0">
                  <c:v>182</c:v>
                </c:pt>
                <c:pt idx="1">
                  <c:v>80</c:v>
                </c:pt>
                <c:pt idx="2">
                  <c:v>257</c:v>
                </c:pt>
                <c:pt idx="3">
                  <c:v>159</c:v>
                </c:pt>
                <c:pt idx="4">
                  <c:v>298</c:v>
                </c:pt>
                <c:pt idx="5">
                  <c:v>56</c:v>
                </c:pt>
                <c:pt idx="6">
                  <c:v>263</c:v>
                </c:pt>
                <c:pt idx="7">
                  <c:v>240</c:v>
                </c:pt>
                <c:pt idx="8">
                  <c:v>290</c:v>
                </c:pt>
                <c:pt idx="9">
                  <c:v>313</c:v>
                </c:pt>
                <c:pt idx="10">
                  <c:v>127</c:v>
                </c:pt>
                <c:pt idx="11">
                  <c:v>271</c:v>
                </c:pt>
                <c:pt idx="12">
                  <c:v>221</c:v>
                </c:pt>
                <c:pt idx="13">
                  <c:v>287</c:v>
                </c:pt>
                <c:pt idx="14">
                  <c:v>274</c:v>
                </c:pt>
                <c:pt idx="15">
                  <c:v>213</c:v>
                </c:pt>
                <c:pt idx="16">
                  <c:v>257</c:v>
                </c:pt>
                <c:pt idx="17">
                  <c:v>205</c:v>
                </c:pt>
                <c:pt idx="18">
                  <c:v>276</c:v>
                </c:pt>
                <c:pt idx="19">
                  <c:v>298</c:v>
                </c:pt>
                <c:pt idx="20">
                  <c:v>234</c:v>
                </c:pt>
                <c:pt idx="21">
                  <c:v>228</c:v>
                </c:pt>
                <c:pt idx="22">
                  <c:v>252</c:v>
                </c:pt>
                <c:pt idx="23">
                  <c:v>312</c:v>
                </c:pt>
                <c:pt idx="24">
                  <c:v>265</c:v>
                </c:pt>
                <c:pt idx="25">
                  <c:v>306</c:v>
                </c:pt>
                <c:pt idx="26">
                  <c:v>224</c:v>
                </c:pt>
                <c:pt idx="27">
                  <c:v>239</c:v>
                </c:pt>
                <c:pt idx="28">
                  <c:v>249</c:v>
                </c:pt>
                <c:pt idx="29">
                  <c:v>262</c:v>
                </c:pt>
                <c:pt idx="30">
                  <c:v>263</c:v>
                </c:pt>
                <c:pt idx="31">
                  <c:v>288</c:v>
                </c:pt>
                <c:pt idx="32">
                  <c:v>228</c:v>
                </c:pt>
                <c:pt idx="33">
                  <c:v>281</c:v>
                </c:pt>
                <c:pt idx="34">
                  <c:v>209</c:v>
                </c:pt>
                <c:pt idx="35">
                  <c:v>244</c:v>
                </c:pt>
                <c:pt idx="36">
                  <c:v>188</c:v>
                </c:pt>
                <c:pt idx="37">
                  <c:v>263</c:v>
                </c:pt>
                <c:pt idx="38">
                  <c:v>230</c:v>
                </c:pt>
                <c:pt idx="39">
                  <c:v>147</c:v>
                </c:pt>
              </c:numCache>
            </c:numRef>
          </c:val>
        </c:ser>
        <c:ser>
          <c:idx val="1"/>
          <c:order val="1"/>
          <c:tx>
            <c:strRef>
              <c:f>Sheet3!$B$1:$B$2</c:f>
              <c:strCache>
                <c:ptCount val="1"/>
                <c:pt idx="0">
                  <c:v>Sprite Distance (inches)</c:v>
                </c:pt>
              </c:strCache>
            </c:strRef>
          </c:tx>
          <c:val>
            <c:numRef>
              <c:f>Sheet3!$B$3:$B$42</c:f>
              <c:numCache>
                <c:formatCode>General</c:formatCode>
                <c:ptCount val="40"/>
                <c:pt idx="0">
                  <c:v>205</c:v>
                </c:pt>
                <c:pt idx="1">
                  <c:v>36</c:v>
                </c:pt>
                <c:pt idx="2">
                  <c:v>158</c:v>
                </c:pt>
                <c:pt idx="3">
                  <c:v>222</c:v>
                </c:pt>
                <c:pt idx="4">
                  <c:v>134</c:v>
                </c:pt>
                <c:pt idx="5">
                  <c:v>147</c:v>
                </c:pt>
                <c:pt idx="6">
                  <c:v>107</c:v>
                </c:pt>
                <c:pt idx="7">
                  <c:v>132</c:v>
                </c:pt>
                <c:pt idx="8">
                  <c:v>155</c:v>
                </c:pt>
                <c:pt idx="9">
                  <c:v>181</c:v>
                </c:pt>
                <c:pt idx="10">
                  <c:v>199</c:v>
                </c:pt>
                <c:pt idx="11">
                  <c:v>201</c:v>
                </c:pt>
                <c:pt idx="12">
                  <c:v>119</c:v>
                </c:pt>
                <c:pt idx="13">
                  <c:v>176</c:v>
                </c:pt>
                <c:pt idx="14">
                  <c:v>221</c:v>
                </c:pt>
                <c:pt idx="15">
                  <c:v>190</c:v>
                </c:pt>
                <c:pt idx="16">
                  <c:v>196</c:v>
                </c:pt>
                <c:pt idx="17">
                  <c:v>233</c:v>
                </c:pt>
                <c:pt idx="18">
                  <c:v>159</c:v>
                </c:pt>
                <c:pt idx="19">
                  <c:v>238</c:v>
                </c:pt>
                <c:pt idx="20">
                  <c:v>203</c:v>
                </c:pt>
                <c:pt idx="21">
                  <c:v>166</c:v>
                </c:pt>
                <c:pt idx="22">
                  <c:v>236</c:v>
                </c:pt>
                <c:pt idx="23">
                  <c:v>200</c:v>
                </c:pt>
                <c:pt idx="24">
                  <c:v>253</c:v>
                </c:pt>
                <c:pt idx="25">
                  <c:v>223</c:v>
                </c:pt>
                <c:pt idx="26">
                  <c:v>53</c:v>
                </c:pt>
                <c:pt idx="27">
                  <c:v>150</c:v>
                </c:pt>
                <c:pt idx="28">
                  <c:v>212</c:v>
                </c:pt>
                <c:pt idx="29">
                  <c:v>199</c:v>
                </c:pt>
                <c:pt idx="30">
                  <c:v>182</c:v>
                </c:pt>
                <c:pt idx="31">
                  <c:v>104</c:v>
                </c:pt>
                <c:pt idx="32">
                  <c:v>219</c:v>
                </c:pt>
                <c:pt idx="33">
                  <c:v>182</c:v>
                </c:pt>
                <c:pt idx="34">
                  <c:v>158</c:v>
                </c:pt>
                <c:pt idx="35">
                  <c:v>85</c:v>
                </c:pt>
                <c:pt idx="36">
                  <c:v>115</c:v>
                </c:pt>
                <c:pt idx="37">
                  <c:v>232</c:v>
                </c:pt>
                <c:pt idx="38">
                  <c:v>185</c:v>
                </c:pt>
                <c:pt idx="39">
                  <c:v>175</c:v>
                </c:pt>
              </c:numCache>
            </c:numRef>
          </c:val>
        </c:ser>
        <c:axId val="47177728"/>
        <c:axId val="47179264"/>
      </c:barChart>
      <c:catAx>
        <c:axId val="47177728"/>
        <c:scaling>
          <c:orientation val="minMax"/>
        </c:scaling>
        <c:axPos val="b"/>
        <c:tickLblPos val="nextTo"/>
        <c:crossAx val="47179264"/>
        <c:crosses val="autoZero"/>
        <c:auto val="1"/>
        <c:lblAlgn val="ctr"/>
        <c:lblOffset val="100"/>
      </c:catAx>
      <c:valAx>
        <c:axId val="47179264"/>
        <c:scaling>
          <c:orientation val="minMax"/>
        </c:scaling>
        <c:axPos val="l"/>
        <c:majorGridlines/>
        <c:numFmt formatCode="General" sourceLinked="1"/>
        <c:tickLblPos val="nextTo"/>
        <c:crossAx val="47177728"/>
        <c:crosses val="autoZero"/>
        <c:crossBetween val="between"/>
      </c:valAx>
    </c:plotArea>
    <c:legend>
      <c:legendPos val="r"/>
      <c:legendEntry>
        <c:idx val="0"/>
        <c:txPr>
          <a:bodyPr/>
          <a:lstStyle/>
          <a:p>
            <a:pPr>
              <a:defRPr sz="1100"/>
            </a:pPr>
            <a:endParaRPr lang="en-US"/>
          </a:p>
        </c:txPr>
      </c:legendEntry>
      <c:legendEntry>
        <c:idx val="1"/>
        <c:txPr>
          <a:bodyPr/>
          <a:lstStyle/>
          <a:p>
            <a:pPr>
              <a:defRPr sz="1200"/>
            </a:pPr>
            <a:endParaRPr lang="en-US"/>
          </a:p>
        </c:txPr>
      </c:legendEntry>
      <c:layout>
        <c:manualLayout>
          <c:xMode val="edge"/>
          <c:yMode val="edge"/>
          <c:x val="0.89371934927053065"/>
          <c:y val="0.10932150580234075"/>
          <c:w val="0.10628065072946966"/>
          <c:h val="0.75515153766156606"/>
        </c:manualLayout>
      </c:layout>
    </c:legend>
    <c:plotVisOnly val="1"/>
  </c:chart>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01C2DA4-682C-4EFA-AD08-0073344CBDC4}" type="datetimeFigureOut">
              <a:rPr lang="en-US" smtClean="0"/>
              <a:pPr/>
              <a:t>1/22/2009</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BDA7D51-0DEA-4476-9DA6-C7F87B7DD59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BDA7D51-0DEA-4476-9DA6-C7F87B7DD59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BDA7D51-0DEA-4476-9DA6-C7F87B7DD59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BDA7D51-0DEA-4476-9DA6-C7F87B7DD595}"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BDA7D51-0DEA-4476-9DA6-C7F87B7DD595}"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BDA7D51-0DEA-4476-9DA6-C7F87B7DD595}"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BDA7D51-0DEA-4476-9DA6-C7F87B7DD5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BDA7D51-0DEA-4476-9DA6-C7F87B7DD595}"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01C2DA4-682C-4EFA-AD08-0073344CBDC4}" type="datetimeFigureOut">
              <a:rPr lang="en-US" smtClean="0"/>
              <a:pPr/>
              <a:t>1/22/2009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BDA7D51-0DEA-4476-9DA6-C7F87B7DD59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01C2DA4-682C-4EFA-AD08-0073344CBDC4}" type="datetimeFigureOut">
              <a:rPr lang="en-US" smtClean="0"/>
              <a:pPr/>
              <a:t>1/22/2009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BDA7D51-0DEA-4476-9DA6-C7F87B7DD5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01C2DA4-682C-4EFA-AD08-0073344CBDC4}" type="datetimeFigureOut">
              <a:rPr lang="en-US" smtClean="0"/>
              <a:pPr/>
              <a:t>1/22/2009</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BDA7D51-0DEA-4476-9DA6-C7F87B7DD595}"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01C2DA4-682C-4EFA-AD08-0073344CBDC4}" type="datetimeFigureOut">
              <a:rPr lang="en-US" smtClean="0"/>
              <a:pPr/>
              <a:t>1/22/2009</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BDA7D51-0DEA-4476-9DA6-C7F87B7DD59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7/7f/Diet_Coke_Mentos.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hyperlink" Target="../../this%20one%20is%20good.AV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upload.wikimedia.org/wikipedia/commons/7/76/ShimadaK2007Sept09-MentosGeyser_DSC_3294++.JPG"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File:Diet Coke Mentos.jpg">
            <a:hlinkClick r:id="rId2"/>
          </p:cNvPr>
          <p:cNvPicPr>
            <a:picLocks noChangeAspect="1" noChangeArrowheads="1"/>
          </p:cNvPicPr>
          <p:nvPr/>
        </p:nvPicPr>
        <p:blipFill>
          <a:blip r:embed="rId3"/>
          <a:srcRect/>
          <a:stretch>
            <a:fillRect/>
          </a:stretch>
        </p:blipFill>
        <p:spPr bwMode="auto">
          <a:xfrm>
            <a:off x="4572000" y="533400"/>
            <a:ext cx="3810000" cy="5715000"/>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ctrTitle"/>
          </p:nvPr>
        </p:nvSpPr>
        <p:spPr>
          <a:xfrm>
            <a:off x="609600" y="1752601"/>
            <a:ext cx="7772400" cy="1829761"/>
          </a:xfrm>
        </p:spPr>
        <p:txBody>
          <a:bodyPr>
            <a:normAutofit/>
          </a:bodyPr>
          <a:lstStyle/>
          <a:p>
            <a:pPr algn="ctr"/>
            <a:r>
              <a:rPr lang="en-US" sz="3600" dirty="0" smtClean="0"/>
              <a:t>The Famous Co</a:t>
            </a:r>
            <a:r>
              <a:rPr lang="en-US" sz="3600" dirty="0" smtClean="0">
                <a:solidFill>
                  <a:schemeClr val="bg1"/>
                </a:solidFill>
              </a:rPr>
              <a:t>ke and Mentos</a:t>
            </a:r>
            <a:r>
              <a:rPr lang="en-US" sz="3600" dirty="0" smtClean="0"/>
              <a:t> Erup</a:t>
            </a:r>
            <a:r>
              <a:rPr lang="en-US" sz="3600" dirty="0" smtClean="0">
                <a:solidFill>
                  <a:schemeClr val="bg1"/>
                </a:solidFill>
              </a:rPr>
              <a:t>tion</a:t>
            </a:r>
            <a:endParaRPr lang="en-US" sz="3600" dirty="0">
              <a:solidFill>
                <a:schemeClr val="bg1"/>
              </a:solidFill>
            </a:endParaRPr>
          </a:p>
        </p:txBody>
      </p:sp>
      <p:sp>
        <p:nvSpPr>
          <p:cNvPr id="3" name="Subtitle 2"/>
          <p:cNvSpPr>
            <a:spLocks noGrp="1"/>
          </p:cNvSpPr>
          <p:nvPr>
            <p:ph type="subTitle" idx="1"/>
          </p:nvPr>
        </p:nvSpPr>
        <p:spPr>
          <a:xfrm>
            <a:off x="533400" y="3810000"/>
            <a:ext cx="3886200" cy="1752600"/>
          </a:xfrm>
        </p:spPr>
        <p:txBody>
          <a:bodyPr>
            <a:normAutofit/>
          </a:bodyPr>
          <a:lstStyle/>
          <a:p>
            <a:pPr algn="r"/>
            <a:r>
              <a:rPr lang="en-US" dirty="0" smtClean="0"/>
              <a:t>By: Courtney Horvat, Gary Kleinschmidt, and Casey Kelby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2"/>
          </p:nvPr>
        </p:nvGraphicFramePr>
        <p:xfrm>
          <a:off x="4572000" y="1905000"/>
          <a:ext cx="4038600" cy="3606800"/>
        </p:xfrm>
        <a:graphic>
          <a:graphicData uri="http://schemas.openxmlformats.org/drawingml/2006/table">
            <a:tbl>
              <a:tblPr firstRow="1" bandRow="1">
                <a:tableStyleId>{5C22544A-7EE6-4342-B048-85BDC9FD1C3A}</a:tableStyleId>
              </a:tblPr>
              <a:tblGrid>
                <a:gridCol w="1346200"/>
                <a:gridCol w="1346200"/>
                <a:gridCol w="1346200"/>
              </a:tblGrid>
              <a:tr h="370840">
                <a:tc>
                  <a:txBody>
                    <a:bodyPr/>
                    <a:lstStyle/>
                    <a:p>
                      <a:endParaRPr lang="en-US"/>
                    </a:p>
                  </a:txBody>
                  <a:tcPr/>
                </a:tc>
                <a:tc>
                  <a:txBody>
                    <a:bodyPr/>
                    <a:lstStyle/>
                    <a:p>
                      <a:r>
                        <a:rPr lang="en-US" dirty="0" smtClean="0"/>
                        <a:t>Diet Coke</a:t>
                      </a:r>
                      <a:endParaRPr lang="en-US" dirty="0"/>
                    </a:p>
                  </a:txBody>
                  <a:tcPr/>
                </a:tc>
                <a:tc>
                  <a:txBody>
                    <a:bodyPr/>
                    <a:lstStyle/>
                    <a:p>
                      <a:r>
                        <a:rPr lang="en-US" dirty="0" smtClean="0"/>
                        <a:t>Sprite</a:t>
                      </a:r>
                      <a:endParaRPr lang="en-US" dirty="0"/>
                    </a:p>
                  </a:txBody>
                  <a:tcPr/>
                </a:tc>
              </a:tr>
              <a:tr h="370840">
                <a:tc>
                  <a:txBody>
                    <a:bodyPr/>
                    <a:lstStyle/>
                    <a:p>
                      <a:r>
                        <a:rPr lang="en-US" dirty="0" smtClean="0"/>
                        <a:t>Mean</a:t>
                      </a:r>
                      <a:endParaRPr lang="en-US" dirty="0"/>
                    </a:p>
                  </a:txBody>
                  <a:tcPr/>
                </a:tc>
                <a:tc>
                  <a:txBody>
                    <a:bodyPr/>
                    <a:lstStyle/>
                    <a:p>
                      <a:r>
                        <a:rPr lang="en-US" dirty="0" smtClean="0"/>
                        <a:t>237.0</a:t>
                      </a:r>
                      <a:endParaRPr lang="en-US" dirty="0"/>
                    </a:p>
                  </a:txBody>
                  <a:tcPr/>
                </a:tc>
                <a:tc>
                  <a:txBody>
                    <a:bodyPr/>
                    <a:lstStyle/>
                    <a:p>
                      <a:r>
                        <a:rPr lang="en-US" dirty="0" smtClean="0"/>
                        <a:t>173.5</a:t>
                      </a:r>
                      <a:endParaRPr lang="en-US" dirty="0"/>
                    </a:p>
                  </a:txBody>
                  <a:tcPr/>
                </a:tc>
              </a:tr>
              <a:tr h="370840">
                <a:tc>
                  <a:txBody>
                    <a:bodyPr/>
                    <a:lstStyle/>
                    <a:p>
                      <a:r>
                        <a:rPr lang="en-US" dirty="0" smtClean="0"/>
                        <a:t>Standard Deviation</a:t>
                      </a:r>
                      <a:endParaRPr lang="en-US" dirty="0"/>
                    </a:p>
                  </a:txBody>
                  <a:tcPr/>
                </a:tc>
                <a:tc>
                  <a:txBody>
                    <a:bodyPr/>
                    <a:lstStyle/>
                    <a:p>
                      <a:r>
                        <a:rPr lang="en-US" dirty="0" smtClean="0"/>
                        <a:t>9.28</a:t>
                      </a:r>
                      <a:endParaRPr lang="en-US" dirty="0"/>
                    </a:p>
                  </a:txBody>
                  <a:tcPr/>
                </a:tc>
                <a:tc>
                  <a:txBody>
                    <a:bodyPr/>
                    <a:lstStyle/>
                    <a:p>
                      <a:r>
                        <a:rPr lang="en-US" dirty="0" smtClean="0"/>
                        <a:t>50.7</a:t>
                      </a:r>
                      <a:endParaRPr lang="en-US" dirty="0"/>
                    </a:p>
                  </a:txBody>
                  <a:tcPr/>
                </a:tc>
              </a:tr>
              <a:tr h="370840">
                <a:tc>
                  <a:txBody>
                    <a:bodyPr/>
                    <a:lstStyle/>
                    <a:p>
                      <a:r>
                        <a:rPr lang="en-US" dirty="0" smtClean="0"/>
                        <a:t>Min</a:t>
                      </a:r>
                      <a:endParaRPr lang="en-US" dirty="0"/>
                    </a:p>
                  </a:txBody>
                  <a:tcPr/>
                </a:tc>
                <a:tc>
                  <a:txBody>
                    <a:bodyPr/>
                    <a:lstStyle/>
                    <a:p>
                      <a:r>
                        <a:rPr lang="en-US" dirty="0" smtClean="0"/>
                        <a:t>56</a:t>
                      </a:r>
                      <a:endParaRPr lang="en-US" dirty="0"/>
                    </a:p>
                  </a:txBody>
                  <a:tcPr/>
                </a:tc>
                <a:tc>
                  <a:txBody>
                    <a:bodyPr/>
                    <a:lstStyle/>
                    <a:p>
                      <a:r>
                        <a:rPr lang="en-US" dirty="0" smtClean="0"/>
                        <a:t>36</a:t>
                      </a:r>
                      <a:endParaRPr lang="en-US" dirty="0"/>
                    </a:p>
                  </a:txBody>
                  <a:tcPr/>
                </a:tc>
              </a:tr>
              <a:tr h="370840">
                <a:tc>
                  <a:txBody>
                    <a:bodyPr/>
                    <a:lstStyle/>
                    <a:p>
                      <a:r>
                        <a:rPr lang="en-US" dirty="0" smtClean="0"/>
                        <a:t>Q1</a:t>
                      </a:r>
                      <a:endParaRPr lang="en-US" dirty="0"/>
                    </a:p>
                  </a:txBody>
                  <a:tcPr/>
                </a:tc>
                <a:tc>
                  <a:txBody>
                    <a:bodyPr/>
                    <a:lstStyle/>
                    <a:p>
                      <a:r>
                        <a:rPr lang="en-US" dirty="0" smtClean="0"/>
                        <a:t>216.3</a:t>
                      </a:r>
                      <a:endParaRPr lang="en-US" dirty="0"/>
                    </a:p>
                  </a:txBody>
                  <a:tcPr/>
                </a:tc>
                <a:tc>
                  <a:txBody>
                    <a:bodyPr/>
                    <a:lstStyle/>
                    <a:p>
                      <a:r>
                        <a:rPr lang="en-US" dirty="0" smtClean="0"/>
                        <a:t>148.3</a:t>
                      </a:r>
                      <a:endParaRPr lang="en-US" dirty="0"/>
                    </a:p>
                  </a:txBody>
                  <a:tcPr/>
                </a:tc>
              </a:tr>
              <a:tr h="370840">
                <a:tc>
                  <a:txBody>
                    <a:bodyPr/>
                    <a:lstStyle/>
                    <a:p>
                      <a:r>
                        <a:rPr lang="en-US" dirty="0" smtClean="0"/>
                        <a:t>Median</a:t>
                      </a:r>
                      <a:endParaRPr lang="en-US" dirty="0"/>
                    </a:p>
                  </a:txBody>
                  <a:tcPr/>
                </a:tc>
                <a:tc>
                  <a:txBody>
                    <a:bodyPr/>
                    <a:lstStyle/>
                    <a:p>
                      <a:r>
                        <a:rPr lang="en-US" dirty="0" smtClean="0"/>
                        <a:t>250.5</a:t>
                      </a:r>
                      <a:endParaRPr lang="en-US" dirty="0"/>
                    </a:p>
                  </a:txBody>
                  <a:tcPr/>
                </a:tc>
                <a:tc>
                  <a:txBody>
                    <a:bodyPr/>
                    <a:lstStyle/>
                    <a:p>
                      <a:r>
                        <a:rPr lang="en-US" dirty="0" smtClean="0"/>
                        <a:t>182.0</a:t>
                      </a:r>
                      <a:endParaRPr lang="en-US" dirty="0"/>
                    </a:p>
                  </a:txBody>
                  <a:tcPr/>
                </a:tc>
              </a:tr>
              <a:tr h="370840">
                <a:tc>
                  <a:txBody>
                    <a:bodyPr/>
                    <a:lstStyle/>
                    <a:p>
                      <a:r>
                        <a:rPr lang="en-US" dirty="0" smtClean="0"/>
                        <a:t>Q3</a:t>
                      </a:r>
                      <a:endParaRPr lang="en-US" dirty="0"/>
                    </a:p>
                  </a:txBody>
                  <a:tcPr/>
                </a:tc>
                <a:tc>
                  <a:txBody>
                    <a:bodyPr/>
                    <a:lstStyle/>
                    <a:p>
                      <a:r>
                        <a:rPr lang="en-US" dirty="0" smtClean="0"/>
                        <a:t>275.2</a:t>
                      </a:r>
                      <a:endParaRPr lang="en-US" dirty="0"/>
                    </a:p>
                  </a:txBody>
                  <a:tcPr/>
                </a:tc>
                <a:tc>
                  <a:txBody>
                    <a:bodyPr/>
                    <a:lstStyle/>
                    <a:p>
                      <a:r>
                        <a:rPr lang="en-US" dirty="0" smtClean="0"/>
                        <a:t>209.1</a:t>
                      </a:r>
                      <a:endParaRPr lang="en-US" dirty="0"/>
                    </a:p>
                  </a:txBody>
                  <a:tcPr/>
                </a:tc>
              </a:tr>
              <a:tr h="370840">
                <a:tc>
                  <a:txBody>
                    <a:bodyPr/>
                    <a:lstStyle/>
                    <a:p>
                      <a:r>
                        <a:rPr lang="en-US" dirty="0" smtClean="0"/>
                        <a:t>Max</a:t>
                      </a:r>
                    </a:p>
                  </a:txBody>
                  <a:tcPr/>
                </a:tc>
                <a:tc>
                  <a:txBody>
                    <a:bodyPr/>
                    <a:lstStyle/>
                    <a:p>
                      <a:r>
                        <a:rPr lang="en-US" dirty="0" smtClean="0"/>
                        <a:t>313</a:t>
                      </a:r>
                      <a:endParaRPr lang="en-US" dirty="0"/>
                    </a:p>
                  </a:txBody>
                  <a:tcPr/>
                </a:tc>
                <a:tc>
                  <a:txBody>
                    <a:bodyPr/>
                    <a:lstStyle/>
                    <a:p>
                      <a:r>
                        <a:rPr lang="en-US" dirty="0" smtClean="0"/>
                        <a:t>253</a:t>
                      </a:r>
                      <a:endParaRPr lang="en-US" dirty="0"/>
                    </a:p>
                  </a:txBody>
                  <a:tcPr/>
                </a:tc>
              </a:tr>
              <a:tr h="370840">
                <a:tc>
                  <a:txBody>
                    <a:bodyPr/>
                    <a:lstStyle/>
                    <a:p>
                      <a:r>
                        <a:rPr lang="en-US" dirty="0" smtClean="0"/>
                        <a:t>IQR</a:t>
                      </a:r>
                    </a:p>
                  </a:txBody>
                  <a:tcPr/>
                </a:tc>
                <a:tc>
                  <a:txBody>
                    <a:bodyPr/>
                    <a:lstStyle/>
                    <a:p>
                      <a:r>
                        <a:rPr lang="en-US" dirty="0" smtClean="0"/>
                        <a:t>58.8</a:t>
                      </a:r>
                      <a:endParaRPr lang="en-US" dirty="0"/>
                    </a:p>
                  </a:txBody>
                  <a:tcPr/>
                </a:tc>
                <a:tc>
                  <a:txBody>
                    <a:bodyPr/>
                    <a:lstStyle/>
                    <a:p>
                      <a:r>
                        <a:rPr lang="en-US" dirty="0" smtClean="0"/>
                        <a:t>60.8</a:t>
                      </a:r>
                      <a:endParaRPr lang="en-US" dirty="0"/>
                    </a:p>
                  </a:txBody>
                  <a:tcPr/>
                </a:tc>
              </a:tr>
            </a:tbl>
          </a:graphicData>
        </a:graphic>
      </p:graphicFrame>
      <p:sp>
        <p:nvSpPr>
          <p:cNvPr id="4" name="Title 3"/>
          <p:cNvSpPr>
            <a:spLocks noGrp="1"/>
          </p:cNvSpPr>
          <p:nvPr>
            <p:ph type="title"/>
          </p:nvPr>
        </p:nvSpPr>
        <p:spPr/>
        <p:txBody>
          <a:bodyPr/>
          <a:lstStyle/>
          <a:p>
            <a:r>
              <a:rPr lang="en-US" dirty="0" smtClean="0"/>
              <a:t>Go the Distance</a:t>
            </a:r>
            <a:endParaRPr lang="en-US" dirty="0"/>
          </a:p>
        </p:txBody>
      </p:sp>
      <p:pic>
        <p:nvPicPr>
          <p:cNvPr id="30722" name="Picture 2"/>
          <p:cNvPicPr>
            <a:picLocks noChangeAspect="1" noChangeArrowheads="1"/>
          </p:cNvPicPr>
          <p:nvPr/>
        </p:nvPicPr>
        <p:blipFill>
          <a:blip r:embed="rId2"/>
          <a:srcRect l="3333" t="32000" r="75556" b="12000"/>
          <a:stretch>
            <a:fillRect/>
          </a:stretch>
        </p:blipFill>
        <p:spPr bwMode="auto">
          <a:xfrm>
            <a:off x="838200" y="1447800"/>
            <a:ext cx="2895600" cy="48006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ChangeAspect="1"/>
          </p:cNvGraphicFramePr>
          <p:nvPr>
            <p:ph sz="half" idx="1"/>
          </p:nvPr>
        </p:nvGraphicFramePr>
        <p:xfrm>
          <a:off x="304800" y="1447800"/>
          <a:ext cx="1476375" cy="3124200"/>
        </p:xfrm>
        <a:graphic>
          <a:graphicData uri="http://schemas.openxmlformats.org/presentationml/2006/ole">
            <p:oleObj spid="_x0000_s4098" name="Equation" r:id="rId3" imgW="876240" imgH="1854000" progId="Equation.3">
              <p:embed/>
            </p:oleObj>
          </a:graphicData>
        </a:graphic>
      </p:graphicFrame>
      <p:graphicFrame>
        <p:nvGraphicFramePr>
          <p:cNvPr id="6" name="Content Placeholder 5"/>
          <p:cNvGraphicFramePr>
            <a:graphicFrameLocks noChangeAspect="1"/>
          </p:cNvGraphicFramePr>
          <p:nvPr>
            <p:ph sz="half" idx="2"/>
          </p:nvPr>
        </p:nvGraphicFramePr>
        <p:xfrm>
          <a:off x="3124200" y="2438400"/>
          <a:ext cx="3492500" cy="1141413"/>
        </p:xfrm>
        <a:graphic>
          <a:graphicData uri="http://schemas.openxmlformats.org/presentationml/2006/ole">
            <p:oleObj spid="_x0000_s4099" name="Equation" r:id="rId4" imgW="1942920" imgH="634680" progId="Equation.3">
              <p:embed/>
            </p:oleObj>
          </a:graphicData>
        </a:graphic>
      </p:graphicFrame>
      <p:sp>
        <p:nvSpPr>
          <p:cNvPr id="2" name="Title 1"/>
          <p:cNvSpPr>
            <a:spLocks noGrp="1"/>
          </p:cNvSpPr>
          <p:nvPr>
            <p:ph type="title"/>
          </p:nvPr>
        </p:nvSpPr>
        <p:spPr>
          <a:xfrm>
            <a:off x="304800" y="274638"/>
            <a:ext cx="8686800" cy="868362"/>
          </a:xfrm>
        </p:spPr>
        <p:txBody>
          <a:bodyPr>
            <a:normAutofit fontScale="90000"/>
          </a:bodyPr>
          <a:lstStyle/>
          <a:p>
            <a:r>
              <a:rPr lang="en-US" dirty="0" smtClean="0">
                <a:solidFill>
                  <a:schemeClr val="tx1"/>
                </a:solidFill>
              </a:rPr>
              <a:t>Go the Distance: Two-Sample T-test</a:t>
            </a:r>
            <a:endParaRPr lang="en-US" dirty="0">
              <a:solidFill>
                <a:schemeClr val="tx1"/>
              </a:solidFill>
            </a:endParaRPr>
          </a:p>
        </p:txBody>
      </p:sp>
      <p:graphicFrame>
        <p:nvGraphicFramePr>
          <p:cNvPr id="7" name="Object 6"/>
          <p:cNvGraphicFramePr>
            <a:graphicFrameLocks noChangeAspect="1"/>
          </p:cNvGraphicFramePr>
          <p:nvPr/>
        </p:nvGraphicFramePr>
        <p:xfrm>
          <a:off x="2057400" y="3962400"/>
          <a:ext cx="6371167" cy="533400"/>
        </p:xfrm>
        <a:graphic>
          <a:graphicData uri="http://schemas.openxmlformats.org/presentationml/2006/ole">
            <p:oleObj spid="_x0000_s4100" name="Equation" r:id="rId5" imgW="2730240" imgH="228600" progId="Equation.3">
              <p:embed/>
            </p:oleObj>
          </a:graphicData>
        </a:graphic>
      </p:graphicFrame>
      <p:sp>
        <p:nvSpPr>
          <p:cNvPr id="8" name="TextBox 7"/>
          <p:cNvSpPr txBox="1"/>
          <p:nvPr/>
        </p:nvSpPr>
        <p:spPr>
          <a:xfrm>
            <a:off x="381000" y="4648200"/>
            <a:ext cx="8458200" cy="1815882"/>
          </a:xfrm>
          <a:prstGeom prst="rect">
            <a:avLst/>
          </a:prstGeom>
          <a:noFill/>
        </p:spPr>
        <p:txBody>
          <a:bodyPr wrap="square" rtlCol="0">
            <a:spAutoFit/>
          </a:bodyPr>
          <a:lstStyle/>
          <a:p>
            <a:r>
              <a:rPr lang="en-US" sz="2800" dirty="0" smtClean="0"/>
              <a:t>We reject Ho because p-value at 8.8265×10</a:t>
            </a:r>
            <a:r>
              <a:rPr lang="en-US" sz="2800" baseline="30000" dirty="0" smtClean="0"/>
              <a:t>-7</a:t>
            </a:r>
            <a:r>
              <a:rPr lang="en-US" sz="2800" dirty="0" smtClean="0"/>
              <a:t> is &lt; </a:t>
            </a:r>
            <a:r>
              <a:rPr lang="el-GR" sz="2800" dirty="0" smtClean="0"/>
              <a:t>α</a:t>
            </a:r>
            <a:r>
              <a:rPr lang="en-US" sz="2800" dirty="0" smtClean="0"/>
              <a:t>=0.05.  We have sufficient evidence that the difference between the average of diet coke is greater than the average of sprite. </a:t>
            </a:r>
            <a:endParaRPr lang="en-US" sz="2800" dirty="0"/>
          </a:p>
        </p:txBody>
      </p:sp>
      <p:sp>
        <p:nvSpPr>
          <p:cNvPr id="9" name="TextBox 8"/>
          <p:cNvSpPr txBox="1"/>
          <p:nvPr/>
        </p:nvSpPr>
        <p:spPr>
          <a:xfrm>
            <a:off x="3048000" y="1371600"/>
            <a:ext cx="3505200" cy="1107996"/>
          </a:xfrm>
          <a:prstGeom prst="rect">
            <a:avLst/>
          </a:prstGeom>
          <a:noFill/>
        </p:spPr>
        <p:txBody>
          <a:bodyPr wrap="square" rtlCol="0">
            <a:spAutoFit/>
          </a:bodyPr>
          <a:lstStyle/>
          <a:p>
            <a:r>
              <a:rPr lang="en-US" dirty="0" smtClean="0"/>
              <a:t>Assumptions:</a:t>
            </a:r>
          </a:p>
          <a:p>
            <a:r>
              <a:rPr lang="en-US" sz="1600" dirty="0" smtClean="0"/>
              <a:t>2 independent SRS → assumed</a:t>
            </a:r>
          </a:p>
          <a:p>
            <a:r>
              <a:rPr lang="en-US" sz="1600" dirty="0" smtClean="0"/>
              <a:t>Normal population or n≥30 → n=40≥30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 the Distance: Two Sample t-interval</a:t>
            </a:r>
            <a:endParaRPr lang="en-US" dirty="0"/>
          </a:p>
        </p:txBody>
      </p:sp>
      <p:graphicFrame>
        <p:nvGraphicFramePr>
          <p:cNvPr id="5" name="Object 4"/>
          <p:cNvGraphicFramePr>
            <a:graphicFrameLocks noChangeAspect="1"/>
          </p:cNvGraphicFramePr>
          <p:nvPr/>
        </p:nvGraphicFramePr>
        <p:xfrm>
          <a:off x="762000" y="1752600"/>
          <a:ext cx="7467600" cy="1402366"/>
        </p:xfrm>
        <a:graphic>
          <a:graphicData uri="http://schemas.openxmlformats.org/presentationml/2006/ole">
            <p:oleObj spid="_x0000_s27650" name="Equation" r:id="rId3" imgW="2705040" imgH="507960" progId="Equation.3">
              <p:embed/>
            </p:oleObj>
          </a:graphicData>
        </a:graphic>
      </p:graphicFrame>
      <p:sp>
        <p:nvSpPr>
          <p:cNvPr id="6" name="TextBox 5"/>
          <p:cNvSpPr txBox="1"/>
          <p:nvPr/>
        </p:nvSpPr>
        <p:spPr>
          <a:xfrm>
            <a:off x="838200" y="3886200"/>
            <a:ext cx="7239000" cy="1384995"/>
          </a:xfrm>
          <a:prstGeom prst="rect">
            <a:avLst/>
          </a:prstGeom>
          <a:noFill/>
        </p:spPr>
        <p:txBody>
          <a:bodyPr wrap="square" rtlCol="0">
            <a:spAutoFit/>
          </a:bodyPr>
          <a:lstStyle/>
          <a:p>
            <a:r>
              <a:rPr lang="en-US" sz="2800" dirty="0" smtClean="0"/>
              <a:t>We are 95% confident that the difference in the average spray distance of Diet Coke and Sprite is between 39.187 and 88.163 inches.</a:t>
            </a: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descr="DSCN0147.JPG"/>
          <p:cNvPicPr>
            <a:picLocks noGrp="1" noChangeAspect="1"/>
          </p:cNvPicPr>
          <p:nvPr>
            <p:ph sz="half" idx="1"/>
          </p:nvPr>
        </p:nvPicPr>
        <p:blipFill>
          <a:blip r:embed="rId2" cstate="print"/>
          <a:stretch>
            <a:fillRect/>
          </a:stretch>
        </p:blipFill>
        <p:spPr>
          <a:xfrm rot="16200000">
            <a:off x="232112" y="2282489"/>
            <a:ext cx="4114803" cy="3055026"/>
          </a:xfrm>
          <a:prstGeom prst="rect">
            <a:avLst/>
          </a:prstGeom>
          <a:ln w="88900" cap="sq" cmpd="thickThin">
            <a:solidFill>
              <a:schemeClr val="accent1"/>
            </a:solidFill>
            <a:prstDash val="solid"/>
            <a:miter lim="800000"/>
          </a:ln>
          <a:effectLst>
            <a:innerShdw blurRad="76200">
              <a:srgbClr val="000000"/>
            </a:innerShdw>
          </a:effectLst>
        </p:spPr>
      </p:pic>
      <p:sp>
        <p:nvSpPr>
          <p:cNvPr id="6" name="Content Placeholder 5"/>
          <p:cNvSpPr>
            <a:spLocks noGrp="1"/>
          </p:cNvSpPr>
          <p:nvPr>
            <p:ph sz="half" idx="2"/>
          </p:nvPr>
        </p:nvSpPr>
        <p:spPr>
          <a:xfrm>
            <a:off x="4572000" y="1981201"/>
            <a:ext cx="4038600" cy="3581400"/>
          </a:xfrm>
        </p:spPr>
        <p:txBody>
          <a:bodyPr>
            <a:normAutofit lnSpcReduction="10000"/>
          </a:bodyPr>
          <a:lstStyle/>
          <a:p>
            <a:r>
              <a:rPr lang="en-US" dirty="0" smtClean="0"/>
              <a:t>For our second experiment, we wanted to see if the eruption displaced half of all the liquid, so we weighed the liquid and tested our results…</a:t>
            </a:r>
            <a:endParaRPr lang="en-US" dirty="0"/>
          </a:p>
        </p:txBody>
      </p:sp>
      <p:sp>
        <p:nvSpPr>
          <p:cNvPr id="2" name="Title 1"/>
          <p:cNvSpPr>
            <a:spLocks noGrp="1"/>
          </p:cNvSpPr>
          <p:nvPr>
            <p:ph type="title"/>
          </p:nvPr>
        </p:nvSpPr>
        <p:spPr/>
        <p:txBody>
          <a:bodyPr>
            <a:normAutofit fontScale="90000"/>
          </a:bodyPr>
          <a:lstStyle/>
          <a:p>
            <a:r>
              <a:rPr lang="en-US" dirty="0" smtClean="0"/>
              <a:t>How much weight is dissipated in the Diet Coke &amp; Mentos eruption?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04800" y="1676400"/>
            <a:ext cx="3505200" cy="3124200"/>
          </a:xfrm>
        </p:spPr>
        <p:txBody>
          <a:bodyPr>
            <a:normAutofit/>
          </a:bodyPr>
          <a:lstStyle/>
          <a:p>
            <a:r>
              <a:rPr lang="en-US" sz="2400" dirty="0" smtClean="0"/>
              <a:t>Min: 5.4</a:t>
            </a:r>
          </a:p>
          <a:p>
            <a:r>
              <a:rPr lang="en-US" sz="2400" dirty="0" smtClean="0"/>
              <a:t>Q1: 10.4</a:t>
            </a:r>
          </a:p>
          <a:p>
            <a:r>
              <a:rPr lang="en-US" sz="2400" dirty="0" smtClean="0"/>
              <a:t>Med: 11.4</a:t>
            </a:r>
          </a:p>
          <a:p>
            <a:r>
              <a:rPr lang="en-US" sz="2400" dirty="0" smtClean="0"/>
              <a:t>Q3: 12.275</a:t>
            </a:r>
          </a:p>
          <a:p>
            <a:r>
              <a:rPr lang="en-US" sz="2400" dirty="0" smtClean="0"/>
              <a:t>Max: 12.9</a:t>
            </a:r>
          </a:p>
          <a:p>
            <a:r>
              <a:rPr lang="en-US" sz="2400" dirty="0" smtClean="0"/>
              <a:t>Mean: 10.906</a:t>
            </a:r>
          </a:p>
          <a:p>
            <a:r>
              <a:rPr lang="en-US" sz="2400" dirty="0" smtClean="0"/>
              <a:t>Std. Dev.: 1.753</a:t>
            </a:r>
            <a:endParaRPr lang="en-US" sz="2400" dirty="0"/>
          </a:p>
        </p:txBody>
      </p:sp>
      <p:sp>
        <p:nvSpPr>
          <p:cNvPr id="4" name="Title 3"/>
          <p:cNvSpPr>
            <a:spLocks noGrp="1"/>
          </p:cNvSpPr>
          <p:nvPr>
            <p:ph type="title"/>
          </p:nvPr>
        </p:nvSpPr>
        <p:spPr/>
        <p:txBody>
          <a:bodyPr/>
          <a:lstStyle/>
          <a:p>
            <a:r>
              <a:rPr lang="en-US" dirty="0" smtClean="0"/>
              <a:t>Does it loose half its weight?</a:t>
            </a:r>
            <a:endParaRPr lang="en-US" dirty="0"/>
          </a:p>
        </p:txBody>
      </p:sp>
      <p:pic>
        <p:nvPicPr>
          <p:cNvPr id="31746" name="Picture 2"/>
          <p:cNvPicPr>
            <a:picLocks noChangeAspect="1" noChangeArrowheads="1"/>
          </p:cNvPicPr>
          <p:nvPr/>
        </p:nvPicPr>
        <p:blipFill>
          <a:blip r:embed="rId2"/>
          <a:srcRect l="3333" t="33778" r="50000" b="12000"/>
          <a:stretch>
            <a:fillRect/>
          </a:stretch>
        </p:blipFill>
        <p:spPr bwMode="auto">
          <a:xfrm>
            <a:off x="3352800" y="1447800"/>
            <a:ext cx="5666281" cy="41148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ChangeAspect="1"/>
          </p:cNvGraphicFramePr>
          <p:nvPr>
            <p:ph sz="half" idx="1"/>
          </p:nvPr>
        </p:nvGraphicFramePr>
        <p:xfrm>
          <a:off x="381000" y="1447800"/>
          <a:ext cx="1828800" cy="3156586"/>
        </p:xfrm>
        <a:graphic>
          <a:graphicData uri="http://schemas.openxmlformats.org/presentationml/2006/ole">
            <p:oleObj spid="_x0000_s3074" name="Equation" r:id="rId3" imgW="927000" imgH="1600200" progId="Equation.3">
              <p:embed/>
            </p:oleObj>
          </a:graphicData>
        </a:graphic>
      </p:graphicFrame>
      <p:graphicFrame>
        <p:nvGraphicFramePr>
          <p:cNvPr id="6" name="Content Placeholder 5"/>
          <p:cNvGraphicFramePr>
            <a:graphicFrameLocks noChangeAspect="1"/>
          </p:cNvGraphicFramePr>
          <p:nvPr>
            <p:ph sz="half" idx="2"/>
          </p:nvPr>
        </p:nvGraphicFramePr>
        <p:xfrm>
          <a:off x="5640387" y="1981200"/>
          <a:ext cx="3122613" cy="1441450"/>
        </p:xfrm>
        <a:graphic>
          <a:graphicData uri="http://schemas.openxmlformats.org/presentationml/2006/ole">
            <p:oleObj spid="_x0000_s3075" name="Equation" r:id="rId4" imgW="1320480" imgH="609480" progId="Equation.3">
              <p:embed/>
            </p:oleObj>
          </a:graphicData>
        </a:graphic>
      </p:graphicFrame>
      <p:sp>
        <p:nvSpPr>
          <p:cNvPr id="2" name="Title 1"/>
          <p:cNvSpPr>
            <a:spLocks noGrp="1"/>
          </p:cNvSpPr>
          <p:nvPr>
            <p:ph type="title"/>
          </p:nvPr>
        </p:nvSpPr>
        <p:spPr>
          <a:xfrm>
            <a:off x="457200" y="274638"/>
            <a:ext cx="8382000" cy="1143000"/>
          </a:xfrm>
        </p:spPr>
        <p:txBody>
          <a:bodyPr>
            <a:normAutofit fontScale="90000"/>
          </a:bodyPr>
          <a:lstStyle/>
          <a:p>
            <a:r>
              <a:rPr lang="en-US" dirty="0" smtClean="0"/>
              <a:t>Does it lose half its weight?</a:t>
            </a:r>
            <a:br>
              <a:rPr lang="en-US" dirty="0" smtClean="0"/>
            </a:br>
            <a:r>
              <a:rPr lang="en-US" dirty="0" smtClean="0"/>
              <a:t>Matched Pairs T-test</a:t>
            </a:r>
            <a:endParaRPr lang="en-US" dirty="0"/>
          </a:p>
        </p:txBody>
      </p:sp>
      <p:graphicFrame>
        <p:nvGraphicFramePr>
          <p:cNvPr id="7" name="Object 6"/>
          <p:cNvGraphicFramePr>
            <a:graphicFrameLocks noChangeAspect="1"/>
          </p:cNvGraphicFramePr>
          <p:nvPr/>
        </p:nvGraphicFramePr>
        <p:xfrm>
          <a:off x="2286000" y="3886200"/>
          <a:ext cx="6705600" cy="591671"/>
        </p:xfrm>
        <a:graphic>
          <a:graphicData uri="http://schemas.openxmlformats.org/presentationml/2006/ole">
            <p:oleObj spid="_x0000_s3076" name="Equation" r:id="rId5" imgW="2590560" imgH="228600" progId="Equation.3">
              <p:embed/>
            </p:oleObj>
          </a:graphicData>
        </a:graphic>
      </p:graphicFrame>
      <p:sp>
        <p:nvSpPr>
          <p:cNvPr id="8" name="TextBox 7"/>
          <p:cNvSpPr txBox="1"/>
          <p:nvPr/>
        </p:nvSpPr>
        <p:spPr>
          <a:xfrm>
            <a:off x="457200" y="4648200"/>
            <a:ext cx="8686800" cy="1569660"/>
          </a:xfrm>
          <a:prstGeom prst="rect">
            <a:avLst/>
          </a:prstGeom>
          <a:noFill/>
        </p:spPr>
        <p:txBody>
          <a:bodyPr wrap="square" rtlCol="0">
            <a:spAutoFit/>
          </a:bodyPr>
          <a:lstStyle/>
          <a:p>
            <a:r>
              <a:rPr lang="en-US" sz="2400" dirty="0" smtClean="0"/>
              <a:t>We reject Ho because p-value at 9.4951×10</a:t>
            </a:r>
            <a:r>
              <a:rPr lang="en-US" sz="2400" baseline="30000" dirty="0" smtClean="0"/>
              <a:t>-34</a:t>
            </a:r>
            <a:r>
              <a:rPr lang="en-US" sz="2400" dirty="0" smtClean="0"/>
              <a:t> is &lt; </a:t>
            </a:r>
            <a:r>
              <a:rPr lang="el-GR" sz="2400" dirty="0" smtClean="0"/>
              <a:t>α</a:t>
            </a:r>
            <a:r>
              <a:rPr lang="en-US" sz="2400" dirty="0" smtClean="0"/>
              <a:t>=0.05.  We have sufficient evidence that the average difference of net weight after the eruption is not equal to half the original weight. </a:t>
            </a:r>
            <a:endParaRPr lang="en-US" sz="2400" dirty="0"/>
          </a:p>
        </p:txBody>
      </p:sp>
      <p:sp>
        <p:nvSpPr>
          <p:cNvPr id="11" name="TextBox 10"/>
          <p:cNvSpPr txBox="1"/>
          <p:nvPr/>
        </p:nvSpPr>
        <p:spPr>
          <a:xfrm>
            <a:off x="2362200" y="2057400"/>
            <a:ext cx="3429000" cy="1415772"/>
          </a:xfrm>
          <a:prstGeom prst="rect">
            <a:avLst/>
          </a:prstGeom>
          <a:noFill/>
        </p:spPr>
        <p:txBody>
          <a:bodyPr wrap="square" rtlCol="0">
            <a:spAutoFit/>
          </a:bodyPr>
          <a:lstStyle/>
          <a:p>
            <a:r>
              <a:rPr lang="en-US" dirty="0" smtClean="0"/>
              <a:t>Assumptions:</a:t>
            </a:r>
          </a:p>
          <a:p>
            <a:r>
              <a:rPr lang="en-US" sz="1600" dirty="0" smtClean="0"/>
              <a:t>2 dependant SRS → assumed</a:t>
            </a:r>
          </a:p>
          <a:p>
            <a:r>
              <a:rPr lang="en-US" sz="1600" dirty="0" smtClean="0"/>
              <a:t>	(before and after)</a:t>
            </a:r>
          </a:p>
          <a:p>
            <a:r>
              <a:rPr lang="en-US" sz="1600" dirty="0" smtClean="0"/>
              <a:t>n≥30 → n=40≥30</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it lose half its weight?</a:t>
            </a:r>
            <a:br>
              <a:rPr lang="en-US" dirty="0" smtClean="0"/>
            </a:br>
            <a:r>
              <a:rPr lang="en-US" dirty="0" smtClean="0"/>
              <a:t>Matched Pairs T-test</a:t>
            </a:r>
            <a:endParaRPr lang="en-US" dirty="0"/>
          </a:p>
        </p:txBody>
      </p:sp>
      <p:graphicFrame>
        <p:nvGraphicFramePr>
          <p:cNvPr id="5" name="Object 4"/>
          <p:cNvGraphicFramePr>
            <a:graphicFrameLocks noChangeAspect="1"/>
          </p:cNvGraphicFramePr>
          <p:nvPr/>
        </p:nvGraphicFramePr>
        <p:xfrm>
          <a:off x="4114800" y="3321050"/>
          <a:ext cx="914400" cy="215900"/>
        </p:xfrm>
        <a:graphic>
          <a:graphicData uri="http://schemas.openxmlformats.org/presentationml/2006/ole">
            <p:oleObj spid="_x0000_s28674" name="Equation" r:id="rId3" imgW="914400" imgH="215640" progId="Equation.3">
              <p:embed/>
            </p:oleObj>
          </a:graphicData>
        </a:graphic>
      </p:graphicFrame>
      <p:graphicFrame>
        <p:nvGraphicFramePr>
          <p:cNvPr id="6" name="Object 5"/>
          <p:cNvGraphicFramePr>
            <a:graphicFrameLocks noChangeAspect="1"/>
          </p:cNvGraphicFramePr>
          <p:nvPr/>
        </p:nvGraphicFramePr>
        <p:xfrm>
          <a:off x="1676400" y="1752600"/>
          <a:ext cx="5433483" cy="1295400"/>
        </p:xfrm>
        <a:graphic>
          <a:graphicData uri="http://schemas.openxmlformats.org/presentationml/2006/ole">
            <p:oleObj spid="_x0000_s28675" name="Equation" r:id="rId4" imgW="1917360" imgH="457200" progId="Equation.3">
              <p:embed/>
            </p:oleObj>
          </a:graphicData>
        </a:graphic>
      </p:graphicFrame>
      <p:sp>
        <p:nvSpPr>
          <p:cNvPr id="7" name="TextBox 6"/>
          <p:cNvSpPr txBox="1"/>
          <p:nvPr/>
        </p:nvSpPr>
        <p:spPr>
          <a:xfrm>
            <a:off x="914400" y="3505200"/>
            <a:ext cx="7239000" cy="2246769"/>
          </a:xfrm>
          <a:prstGeom prst="rect">
            <a:avLst/>
          </a:prstGeom>
          <a:noFill/>
        </p:spPr>
        <p:txBody>
          <a:bodyPr wrap="square" rtlCol="0">
            <a:spAutoFit/>
          </a:bodyPr>
          <a:lstStyle/>
          <a:p>
            <a:r>
              <a:rPr lang="en-US" sz="2800" dirty="0" smtClean="0"/>
              <a:t>We are 95% confident that the average difference in the net weight of the liquid remaining in the bottles after eruption of Diet Coke and Mentos is between 10.524 and 11.621 fluid ounces.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92500" lnSpcReduction="10000"/>
          </a:bodyPr>
          <a:lstStyle/>
          <a:p>
            <a:r>
              <a:rPr lang="en-US" dirty="0" smtClean="0"/>
              <a:t>Weather/ Temperature</a:t>
            </a:r>
          </a:p>
          <a:p>
            <a:pPr lvl="1"/>
            <a:r>
              <a:rPr lang="en-US" dirty="0" smtClean="0"/>
              <a:t>Heat as a factor in experiment: the warmer the better</a:t>
            </a:r>
          </a:p>
          <a:p>
            <a:pPr lvl="1"/>
            <a:r>
              <a:rPr lang="en-US" dirty="0" smtClean="0"/>
              <a:t>Wind</a:t>
            </a:r>
          </a:p>
          <a:p>
            <a:r>
              <a:rPr lang="en-US" dirty="0" smtClean="0"/>
              <a:t>Exact measurements</a:t>
            </a:r>
          </a:p>
          <a:p>
            <a:pPr lvl="1"/>
            <a:r>
              <a:rPr lang="en-US" dirty="0" smtClean="0"/>
              <a:t>Scale</a:t>
            </a:r>
          </a:p>
          <a:p>
            <a:pPr lvl="1"/>
            <a:r>
              <a:rPr lang="en-US" dirty="0" smtClean="0"/>
              <a:t>Measuring Spray</a:t>
            </a:r>
          </a:p>
          <a:p>
            <a:r>
              <a:rPr lang="en-US" dirty="0" smtClean="0"/>
              <a:t>Drilling/Threading</a:t>
            </a:r>
          </a:p>
          <a:p>
            <a:pPr lvl="1"/>
            <a:r>
              <a:rPr lang="en-US" dirty="0" smtClean="0"/>
              <a:t>Cracked some shell and lost some of nucleation sights</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Overspray under cap</a:t>
            </a:r>
          </a:p>
          <a:p>
            <a:pPr lvl="1"/>
            <a:r>
              <a:rPr lang="en-US" dirty="0" smtClean="0"/>
              <a:t>Not enough time to screw it on all the way</a:t>
            </a:r>
          </a:p>
          <a:p>
            <a:r>
              <a:rPr lang="en-US" dirty="0" smtClean="0"/>
              <a:t>Fishing line caught, hands in the way</a:t>
            </a:r>
          </a:p>
          <a:p>
            <a:r>
              <a:rPr lang="en-US" dirty="0" smtClean="0"/>
              <a:t>Shaken soda/CO</a:t>
            </a:r>
            <a:r>
              <a:rPr lang="en-US" baseline="-25000" dirty="0" smtClean="0"/>
              <a:t>2</a:t>
            </a:r>
            <a:r>
              <a:rPr lang="en-US" dirty="0" smtClean="0"/>
              <a:t> released between cap exchange</a:t>
            </a:r>
          </a:p>
          <a:p>
            <a:r>
              <a:rPr lang="en-US" dirty="0" smtClean="0"/>
              <a:t>Holes in cap caused angle in spray</a:t>
            </a:r>
          </a:p>
        </p:txBody>
      </p:sp>
      <p:sp>
        <p:nvSpPr>
          <p:cNvPr id="2" name="Title 1"/>
          <p:cNvSpPr>
            <a:spLocks noGrp="1"/>
          </p:cNvSpPr>
          <p:nvPr>
            <p:ph type="title"/>
          </p:nvPr>
        </p:nvSpPr>
        <p:spPr/>
        <p:txBody>
          <a:bodyPr/>
          <a:lstStyle/>
          <a:p>
            <a:r>
              <a:rPr lang="en-US" dirty="0" smtClean="0"/>
              <a:t>Bias/Error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85000" lnSpcReduction="10000"/>
          </a:bodyPr>
          <a:lstStyle/>
          <a:p>
            <a:pPr>
              <a:buNone/>
            </a:pPr>
            <a:r>
              <a:rPr lang="en-US" dirty="0" smtClean="0"/>
              <a:t>Overall the project was fun and interesting with all the science behind it</a:t>
            </a:r>
          </a:p>
          <a:p>
            <a:pPr>
              <a:buNone/>
            </a:pPr>
            <a:r>
              <a:rPr lang="en-US" dirty="0" smtClean="0"/>
              <a:t>While we may have had errors and biases, we performed our experiment to the best of our ability</a:t>
            </a:r>
          </a:p>
          <a:p>
            <a:pPr>
              <a:buNone/>
            </a:pPr>
            <a:r>
              <a:rPr lang="en-US" dirty="0" smtClean="0"/>
              <a:t>We feel that our results are accurate and that our methods helped us to achieve our accuracy</a:t>
            </a:r>
          </a:p>
        </p:txBody>
      </p:sp>
      <p:sp>
        <p:nvSpPr>
          <p:cNvPr id="2" name="Title 1"/>
          <p:cNvSpPr>
            <a:spLocks noGrp="1"/>
          </p:cNvSpPr>
          <p:nvPr>
            <p:ph type="title"/>
          </p:nvPr>
        </p:nvSpPr>
        <p:spPr/>
        <p:txBody>
          <a:bodyPr/>
          <a:lstStyle/>
          <a:p>
            <a:r>
              <a:rPr lang="en-US" dirty="0" smtClean="0"/>
              <a:t>How we feel…</a:t>
            </a:r>
            <a:endParaRPr lang="en-US" dirty="0"/>
          </a:p>
        </p:txBody>
      </p:sp>
      <p:pic>
        <p:nvPicPr>
          <p:cNvPr id="7" name="Picture 2" descr="http://www.quizzical.com.au/userimages/user2051_1157774287.jpg"/>
          <p:cNvPicPr>
            <a:picLocks noChangeAspect="1" noChangeArrowheads="1"/>
          </p:cNvPicPr>
          <p:nvPr/>
        </p:nvPicPr>
        <p:blipFill>
          <a:blip r:embed="rId2"/>
          <a:srcRect/>
          <a:stretch>
            <a:fillRect/>
          </a:stretch>
        </p:blipFill>
        <p:spPr bwMode="auto">
          <a:xfrm>
            <a:off x="4495800" y="1905000"/>
            <a:ext cx="4467752" cy="3429000"/>
          </a:xfrm>
          <a:prstGeom prst="rect">
            <a:avLst/>
          </a:prstGeom>
          <a:ln w="88900" cap="sq" cmpd="thickThin">
            <a:solidFill>
              <a:schemeClr val="accent4"/>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038600"/>
            <a:ext cx="8229600" cy="2087563"/>
          </a:xfrm>
        </p:spPr>
        <p:txBody>
          <a:bodyPr>
            <a:normAutofit lnSpcReduction="10000"/>
          </a:bodyPr>
          <a:lstStyle/>
          <a:p>
            <a:r>
              <a:rPr lang="en-US" dirty="0" smtClean="0"/>
              <a:t>Diet coke is the best soda to use out of the Sprite/Diet Coke test</a:t>
            </a:r>
          </a:p>
          <a:p>
            <a:r>
              <a:rPr lang="en-US" dirty="0" smtClean="0"/>
              <a:t>When doing a Diet Coke and Mentos experiment, the net weight loss will not equal half of all the weight</a:t>
            </a:r>
          </a:p>
          <a:p>
            <a:endParaRPr lang="en-US" dirty="0"/>
          </a:p>
        </p:txBody>
      </p:sp>
      <p:pic>
        <p:nvPicPr>
          <p:cNvPr id="5" name="Content Placeholder 4" descr="DSCN0157.JPG"/>
          <p:cNvPicPr>
            <a:picLocks noGrp="1" noChangeAspect="1"/>
          </p:cNvPicPr>
          <p:nvPr>
            <p:ph sz="half" idx="2"/>
          </p:nvPr>
        </p:nvPicPr>
        <p:blipFill>
          <a:blip r:embed="rId2" cstate="print"/>
          <a:stretch>
            <a:fillRect/>
          </a:stretch>
        </p:blipFill>
        <p:spPr>
          <a:xfrm rot="16200000">
            <a:off x="4330700" y="1663699"/>
            <a:ext cx="2540000" cy="1905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lstStyle/>
          <a:p>
            <a:r>
              <a:rPr lang="en-US" dirty="0" smtClean="0"/>
              <a:t>Application to the Population</a:t>
            </a:r>
            <a:endParaRPr lang="en-US" dirty="0"/>
          </a:p>
        </p:txBody>
      </p:sp>
      <p:pic>
        <p:nvPicPr>
          <p:cNvPr id="6" name="Picture 5" descr="DSCN0135.JPG"/>
          <p:cNvPicPr>
            <a:picLocks noChangeAspect="1"/>
          </p:cNvPicPr>
          <p:nvPr/>
        </p:nvPicPr>
        <p:blipFill>
          <a:blip r:embed="rId3" cstate="print"/>
          <a:stretch>
            <a:fillRect/>
          </a:stretch>
        </p:blipFill>
        <p:spPr>
          <a:xfrm rot="5400000">
            <a:off x="2197100" y="1663700"/>
            <a:ext cx="2540000" cy="190500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7" name="Picture 6" descr="DSCN0132.JPG"/>
          <p:cNvPicPr>
            <a:picLocks noChangeAspect="1"/>
          </p:cNvPicPr>
          <p:nvPr/>
        </p:nvPicPr>
        <p:blipFill>
          <a:blip r:embed="rId4" cstate="print"/>
          <a:stretch>
            <a:fillRect/>
          </a:stretch>
        </p:blipFill>
        <p:spPr>
          <a:xfrm rot="16200000">
            <a:off x="85725" y="1685925"/>
            <a:ext cx="2514600" cy="188595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8" name="Picture 7" descr="DSCN0131.JPG"/>
          <p:cNvPicPr>
            <a:picLocks noChangeAspect="1"/>
          </p:cNvPicPr>
          <p:nvPr/>
        </p:nvPicPr>
        <p:blipFill>
          <a:blip r:embed="rId5" cstate="print"/>
          <a:stretch>
            <a:fillRect/>
          </a:stretch>
        </p:blipFill>
        <p:spPr>
          <a:xfrm rot="16200000">
            <a:off x="6467475" y="1685925"/>
            <a:ext cx="2514600" cy="188595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98637"/>
            <a:ext cx="4038600" cy="4525963"/>
          </a:xfrm>
        </p:spPr>
        <p:txBody>
          <a:bodyPr>
            <a:normAutofit fontScale="77500" lnSpcReduction="20000"/>
          </a:bodyPr>
          <a:lstStyle/>
          <a:p>
            <a:r>
              <a:rPr lang="en-US" dirty="0" smtClean="0"/>
              <a:t>Steve Spangler began the phenomenon when he appeared on 9 News in 2002 and again in 2005</a:t>
            </a:r>
          </a:p>
          <a:p>
            <a:r>
              <a:rPr lang="en-US" dirty="0" smtClean="0"/>
              <a:t>Eepybird.com continued the trend when a video featuring Fritz Globe and Stephen Voltz recreated the eruption with multiple fountains mirroring the fountain display at the Bellagio in Las Vegas </a:t>
            </a:r>
            <a:endParaRPr lang="en-US" dirty="0"/>
          </a:p>
        </p:txBody>
      </p:sp>
      <p:pic>
        <p:nvPicPr>
          <p:cNvPr id="5" name="Content Placeholder 4" descr="BELLAGIO.bmp"/>
          <p:cNvPicPr>
            <a:picLocks noGrp="1" noChangeAspect="1"/>
          </p:cNvPicPr>
          <p:nvPr>
            <p:ph sz="half" idx="2"/>
          </p:nvPr>
        </p:nvPicPr>
        <p:blipFill>
          <a:blip r:embed="rId2"/>
          <a:stretch>
            <a:fillRect/>
          </a:stretch>
        </p:blipFill>
        <p:spPr>
          <a:xfrm>
            <a:off x="4648200" y="1600200"/>
            <a:ext cx="4038600" cy="172974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Title 1"/>
          <p:cNvSpPr>
            <a:spLocks noGrp="1"/>
          </p:cNvSpPr>
          <p:nvPr>
            <p:ph type="title"/>
          </p:nvPr>
        </p:nvSpPr>
        <p:spPr/>
        <p:txBody>
          <a:bodyPr>
            <a:normAutofit fontScale="90000"/>
          </a:bodyPr>
          <a:lstStyle/>
          <a:p>
            <a:r>
              <a:rPr lang="en-US" dirty="0" smtClean="0"/>
              <a:t>History of the Myth, the Fountain, the Legend…</a:t>
            </a:r>
            <a:endParaRPr lang="en-US" dirty="0"/>
          </a:p>
        </p:txBody>
      </p:sp>
      <p:pic>
        <p:nvPicPr>
          <p:cNvPr id="2050" name="Picture 2" descr="http://www.alphachimp.com/clients/uploaded_images/diet-coke-mentos-778476.jpg"/>
          <p:cNvPicPr>
            <a:picLocks noChangeAspect="1" noChangeArrowheads="1"/>
          </p:cNvPicPr>
          <p:nvPr/>
        </p:nvPicPr>
        <p:blipFill>
          <a:blip r:embed="rId3"/>
          <a:srcRect l="5128" t="6426" r="5128" b="6827"/>
          <a:stretch>
            <a:fillRect/>
          </a:stretch>
        </p:blipFill>
        <p:spPr bwMode="auto">
          <a:xfrm>
            <a:off x="4876800" y="3657600"/>
            <a:ext cx="3654778" cy="28194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800600" y="1447800"/>
            <a:ext cx="4038600" cy="4525963"/>
          </a:xfrm>
        </p:spPr>
        <p:txBody>
          <a:bodyPr>
            <a:normAutofit fontScale="77500" lnSpcReduction="20000"/>
          </a:bodyPr>
          <a:lstStyle/>
          <a:p>
            <a:r>
              <a:rPr lang="en-US" dirty="0" smtClean="0"/>
              <a:t>Besides becoming an almost instant internet trend, it has also been seen on a variety of TV shows including Numb3ers, Bones, and Myth Busters</a:t>
            </a:r>
          </a:p>
          <a:p>
            <a:r>
              <a:rPr lang="en-US" dirty="0" smtClean="0"/>
              <a:t>Many websites feature Mentos and coke video contests</a:t>
            </a:r>
          </a:p>
          <a:p>
            <a:r>
              <a:rPr lang="en-US" dirty="0" smtClean="0"/>
              <a:t>Eepybird.com even provides step by step instructions (Thank you!) and sells merchandise</a:t>
            </a:r>
            <a:endParaRPr lang="en-US" dirty="0"/>
          </a:p>
        </p:txBody>
      </p:sp>
      <p:sp>
        <p:nvSpPr>
          <p:cNvPr id="2" name="Title 1"/>
          <p:cNvSpPr>
            <a:spLocks noGrp="1"/>
          </p:cNvSpPr>
          <p:nvPr>
            <p:ph type="title"/>
          </p:nvPr>
        </p:nvSpPr>
        <p:spPr/>
        <p:txBody>
          <a:bodyPr/>
          <a:lstStyle/>
          <a:p>
            <a:r>
              <a:rPr lang="en-US" dirty="0" smtClean="0"/>
              <a:t>History Continued…</a:t>
            </a:r>
            <a:endParaRPr lang="en-US" dirty="0"/>
          </a:p>
        </p:txBody>
      </p:sp>
      <p:pic>
        <p:nvPicPr>
          <p:cNvPr id="17412" name="Picture 4" descr="http://www.techlearning.com/techlearning/archives/2007/01/YouTube.jpg"/>
          <p:cNvPicPr>
            <a:picLocks noChangeAspect="1" noChangeArrowheads="1"/>
          </p:cNvPicPr>
          <p:nvPr/>
        </p:nvPicPr>
        <p:blipFill>
          <a:blip r:embed="rId2"/>
          <a:srcRect/>
          <a:stretch>
            <a:fillRect/>
          </a:stretch>
        </p:blipFill>
        <p:spPr bwMode="auto">
          <a:xfrm>
            <a:off x="228599" y="1447800"/>
            <a:ext cx="4485351" cy="3352800"/>
          </a:xfrm>
          <a:prstGeom prst="rect">
            <a:avLst/>
          </a:prstGeom>
          <a:noFill/>
        </p:spPr>
      </p:pic>
      <p:pic>
        <p:nvPicPr>
          <p:cNvPr id="17410" name="Picture 2" descr="http://www.baltlantis.com/public/mythbusters.jpg"/>
          <p:cNvPicPr>
            <a:picLocks noChangeAspect="1" noChangeArrowheads="1"/>
          </p:cNvPicPr>
          <p:nvPr/>
        </p:nvPicPr>
        <p:blipFill>
          <a:blip r:embed="rId3"/>
          <a:srcRect/>
          <a:stretch>
            <a:fillRect/>
          </a:stretch>
        </p:blipFill>
        <p:spPr bwMode="auto">
          <a:xfrm>
            <a:off x="2867416" y="3886200"/>
            <a:ext cx="2009384" cy="2514600"/>
          </a:xfrm>
          <a:prstGeom prst="rect">
            <a:avLst/>
          </a:prstGeom>
          <a:noFill/>
        </p:spPr>
      </p:pic>
      <p:sp>
        <p:nvSpPr>
          <p:cNvPr id="7" name="TextBox 6"/>
          <p:cNvSpPr txBox="1"/>
          <p:nvPr/>
        </p:nvSpPr>
        <p:spPr>
          <a:xfrm>
            <a:off x="152400" y="4953000"/>
            <a:ext cx="2819400" cy="1477328"/>
          </a:xfrm>
          <a:prstGeom prst="rect">
            <a:avLst/>
          </a:prstGeom>
          <a:noFill/>
        </p:spPr>
        <p:txBody>
          <a:bodyPr wrap="square" rtlCol="0">
            <a:spAutoFit/>
          </a:bodyPr>
          <a:lstStyle/>
          <a:p>
            <a:r>
              <a:rPr lang="en-US" i="1" dirty="0" smtClean="0"/>
              <a:t>World Record</a:t>
            </a:r>
            <a:r>
              <a:rPr lang="en-US" dirty="0" smtClean="0"/>
              <a:t>: </a:t>
            </a:r>
            <a:r>
              <a:rPr lang="en-US" b="1" dirty="0" smtClean="0"/>
              <a:t>1,911 simultaneous geysers </a:t>
            </a:r>
            <a:r>
              <a:rPr lang="en-US" dirty="0" smtClean="0"/>
              <a:t>by students of Latvia’s School of Business Administration  Turbia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1481328"/>
            <a:ext cx="4038600" cy="5224272"/>
          </a:xfrm>
        </p:spPr>
        <p:txBody>
          <a:bodyPr>
            <a:normAutofit lnSpcReduction="10000"/>
          </a:bodyPr>
          <a:lstStyle/>
          <a:p>
            <a:pPr>
              <a:buNone/>
            </a:pPr>
            <a:r>
              <a:rPr lang="en-US" sz="1600" dirty="0" smtClean="0"/>
              <a:t>When you drop the Mentos into the soda, the gelatin and gum Arabic from the dissolving candy break the surface tension. This disrupts the water mesh, so that it takes less work to expand and form new bubbles. Each Mentos candy has thousands of tiny pits all over the surface. These tiny pits are called nucleation sites - perfect places for carbon dioxide bubbles to form. As soon as the Mentos hit the soda, bubbles form all over the surface of the candy.</a:t>
            </a:r>
          </a:p>
          <a:p>
            <a:pPr>
              <a:buNone/>
            </a:pPr>
            <a:r>
              <a:rPr lang="en-US" sz="1600" dirty="0" smtClean="0"/>
              <a:t>Couple this with the fact that the Mentos candies are heavy and sink to the bottom of the bottle and you've got a double-whammy. When all this gas is released, it literally pushes all of the liquid up and out of the bottle in an incredible soda blast.  (Steve Spangler Science)</a:t>
            </a:r>
            <a:endParaRPr lang="en-US" sz="1600" dirty="0"/>
          </a:p>
        </p:txBody>
      </p:sp>
      <p:sp>
        <p:nvSpPr>
          <p:cNvPr id="2" name="Title 1"/>
          <p:cNvSpPr>
            <a:spLocks noGrp="1"/>
          </p:cNvSpPr>
          <p:nvPr>
            <p:ph type="title"/>
          </p:nvPr>
        </p:nvSpPr>
        <p:spPr/>
        <p:txBody>
          <a:bodyPr/>
          <a:lstStyle/>
          <a:p>
            <a:r>
              <a:rPr lang="en-US" dirty="0" smtClean="0"/>
              <a:t>How does it work?</a:t>
            </a:r>
            <a:endParaRPr lang="en-US" dirty="0"/>
          </a:p>
        </p:txBody>
      </p:sp>
      <p:pic>
        <p:nvPicPr>
          <p:cNvPr id="8196" name="Picture 4" descr="http://www.waynesthisandthat.com/images/_mg_9265.jpg"/>
          <p:cNvPicPr>
            <a:picLocks noChangeAspect="1" noChangeArrowheads="1"/>
          </p:cNvPicPr>
          <p:nvPr/>
        </p:nvPicPr>
        <p:blipFill>
          <a:blip r:embed="rId2"/>
          <a:srcRect l="24444" t="27397"/>
          <a:stretch>
            <a:fillRect/>
          </a:stretch>
        </p:blipFill>
        <p:spPr bwMode="auto">
          <a:xfrm>
            <a:off x="304800" y="1295400"/>
            <a:ext cx="3352800" cy="2613212"/>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pic>
        <p:nvPicPr>
          <p:cNvPr id="8198" name="Picture 6" descr="http://www.learningcommons.org/students/studentmentors/blog/mentos&amp;coke2.JPG"/>
          <p:cNvPicPr>
            <a:picLocks noChangeAspect="1" noChangeArrowheads="1"/>
          </p:cNvPicPr>
          <p:nvPr/>
        </p:nvPicPr>
        <p:blipFill>
          <a:blip r:embed="rId3"/>
          <a:srcRect/>
          <a:stretch>
            <a:fillRect/>
          </a:stretch>
        </p:blipFill>
        <p:spPr bwMode="auto">
          <a:xfrm>
            <a:off x="685800" y="3581400"/>
            <a:ext cx="3886200" cy="2884098"/>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We went out and bought 40 bottles of Sprite and 40 bottles of coke (16 oz), Then we bought a few 6-packs of Mentos rolls</a:t>
            </a:r>
          </a:p>
          <a:p>
            <a:r>
              <a:rPr lang="en-US" dirty="0" smtClean="0"/>
              <a:t>We made a stand out of scrap wood to angle the bottle at 45° from the horizontal to give the best trajectory and used a rubber band to fasten the bottle to the stand</a:t>
            </a:r>
          </a:p>
          <a:p>
            <a:r>
              <a:rPr lang="en-US" dirty="0" smtClean="0"/>
              <a:t>We made cartridges out of bottle caps with holes in them, and strung Mentos on fishing line to eliminate errors when dropping in the Mentos</a:t>
            </a:r>
          </a:p>
        </p:txBody>
      </p:sp>
      <p:sp>
        <p:nvSpPr>
          <p:cNvPr id="2" name="Title 1"/>
          <p:cNvSpPr>
            <a:spLocks noGrp="1"/>
          </p:cNvSpPr>
          <p:nvPr>
            <p:ph type="title"/>
          </p:nvPr>
        </p:nvSpPr>
        <p:spPr/>
        <p:txBody>
          <a:bodyPr/>
          <a:lstStyle/>
          <a:p>
            <a:r>
              <a:rPr lang="en-US" dirty="0" smtClean="0"/>
              <a:t>Our Experiment…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N0172.JPG"/>
          <p:cNvPicPr>
            <a:picLocks noGrp="1" noChangeAspect="1"/>
          </p:cNvPicPr>
          <p:nvPr>
            <p:ph idx="1"/>
          </p:nvPr>
        </p:nvPicPr>
        <p:blipFill>
          <a:blip r:embed="rId2" cstate="print"/>
          <a:srcRect b="1261"/>
          <a:stretch>
            <a:fillRect/>
          </a:stretch>
        </p:blipFill>
        <p:spPr>
          <a:xfrm>
            <a:off x="152400" y="152400"/>
            <a:ext cx="3189817" cy="2362200"/>
          </a:xfrm>
        </p:spPr>
      </p:pic>
      <p:pic>
        <p:nvPicPr>
          <p:cNvPr id="3" name="Picture 2" descr="DSCN0147.JPG"/>
          <p:cNvPicPr>
            <a:picLocks noChangeAspect="1"/>
          </p:cNvPicPr>
          <p:nvPr/>
        </p:nvPicPr>
        <p:blipFill>
          <a:blip r:embed="rId3" cstate="print"/>
          <a:stretch>
            <a:fillRect/>
          </a:stretch>
        </p:blipFill>
        <p:spPr>
          <a:xfrm>
            <a:off x="5715000" y="152400"/>
            <a:ext cx="3149600" cy="2362200"/>
          </a:xfrm>
          <a:prstGeom prst="rect">
            <a:avLst/>
          </a:prstGeom>
        </p:spPr>
      </p:pic>
      <p:pic>
        <p:nvPicPr>
          <p:cNvPr id="5" name="Picture 4" descr="DSCN0124.JPG"/>
          <p:cNvPicPr>
            <a:picLocks noChangeAspect="1"/>
          </p:cNvPicPr>
          <p:nvPr/>
        </p:nvPicPr>
        <p:blipFill>
          <a:blip r:embed="rId4" cstate="print"/>
          <a:srcRect l="34043"/>
          <a:stretch>
            <a:fillRect/>
          </a:stretch>
        </p:blipFill>
        <p:spPr>
          <a:xfrm rot="16200000">
            <a:off x="3286126" y="-9524"/>
            <a:ext cx="2362199" cy="2686050"/>
          </a:xfrm>
          <a:prstGeom prst="rect">
            <a:avLst/>
          </a:prstGeom>
        </p:spPr>
      </p:pic>
      <p:sp>
        <p:nvSpPr>
          <p:cNvPr id="6" name="Content Placeholder 2"/>
          <p:cNvSpPr txBox="1">
            <a:spLocks/>
          </p:cNvSpPr>
          <p:nvPr/>
        </p:nvSpPr>
        <p:spPr>
          <a:xfrm>
            <a:off x="381000" y="2667000"/>
            <a:ext cx="8229600" cy="3657600"/>
          </a:xfrm>
          <a:prstGeom prst="rect">
            <a:avLst/>
          </a:prstGeom>
        </p:spPr>
        <p:txBody>
          <a:bodyPr vert="horz">
            <a:noAutofit/>
          </a:bodyPr>
          <a:lstStyle/>
          <a:p>
            <a:pPr marL="365760" indent="-256032">
              <a:spcBef>
                <a:spcPts val="400"/>
              </a:spcBef>
              <a:buClr>
                <a:schemeClr val="accent1"/>
              </a:buClr>
              <a:buSzPct val="68000"/>
              <a:buFont typeface="Wingdings 3"/>
              <a:buChar char=""/>
            </a:pPr>
            <a:r>
              <a:rPr lang="en-US" sz="2700" dirty="0" smtClean="0"/>
              <a:t>Then we would place the bottle on the stand, quickly take off the cap, replace it with the cartridge and release the Mentos</a:t>
            </a: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indent="-256032">
              <a:spcBef>
                <a:spcPts val="400"/>
              </a:spcBef>
              <a:buClr>
                <a:schemeClr val="accent1"/>
              </a:buClr>
              <a:buSzPct val="68000"/>
              <a:buFont typeface="Wingdings 3"/>
              <a:buChar char=""/>
            </a:pPr>
            <a:r>
              <a:rPr lang="en-US" sz="2700" dirty="0" smtClean="0"/>
              <a:t>Then we would measure the furthest spray</a:t>
            </a: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760" indent="-256032">
              <a:spcBef>
                <a:spcPts val="400"/>
              </a:spcBef>
              <a:buClr>
                <a:schemeClr val="accent1"/>
              </a:buClr>
              <a:buSzPct val="68000"/>
              <a:buFont typeface="Wingdings 3"/>
              <a:buChar char=""/>
            </a:pPr>
            <a:r>
              <a:rPr lang="en-US" sz="2700" dirty="0" smtClean="0"/>
              <a:t>To measure weight, we measured the weight of the soda (weight of bottle minus weight of empty bottle, then compared it to weight of fluid in full bottle)</a:t>
            </a:r>
          </a:p>
        </p:txBody>
      </p:sp>
      <p:sp>
        <p:nvSpPr>
          <p:cNvPr id="7" name="Rectangle 6"/>
          <p:cNvSpPr/>
          <p:nvPr/>
        </p:nvSpPr>
        <p:spPr>
          <a:xfrm>
            <a:off x="152400" y="152400"/>
            <a:ext cx="8686800" cy="2362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SCN0130.JPG"/>
          <p:cNvPicPr>
            <a:picLocks noChangeAspect="1"/>
          </p:cNvPicPr>
          <p:nvPr/>
        </p:nvPicPr>
        <p:blipFill>
          <a:blip r:embed="rId2" cstate="print"/>
          <a:srcRect l="13333" t="25556" r="7500" b="6667"/>
          <a:stretch>
            <a:fillRect/>
          </a:stretch>
        </p:blipFill>
        <p:spPr>
          <a:xfrm>
            <a:off x="453452" y="838200"/>
            <a:ext cx="3204148" cy="205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9698" name="Picture 2"/>
          <p:cNvPicPr>
            <a:picLocks noChangeAspect="1" noChangeArrowheads="1"/>
          </p:cNvPicPr>
          <p:nvPr/>
        </p:nvPicPr>
        <p:blipFill>
          <a:blip r:embed="rId3"/>
          <a:srcRect l="29557" t="10714" r="11330" b="7143"/>
          <a:stretch>
            <a:fillRect/>
          </a:stretch>
        </p:blipFill>
        <p:spPr bwMode="auto">
          <a:xfrm>
            <a:off x="4038600" y="1905000"/>
            <a:ext cx="2057400" cy="1752600"/>
          </a:xfrm>
          <a:prstGeom prst="rect">
            <a:avLst/>
          </a:prstGeom>
          <a:ln w="38100" cap="sq">
            <a:solidFill>
              <a:schemeClr val="accent5"/>
            </a:solidFill>
            <a:prstDash val="solid"/>
            <a:miter lim="800000"/>
          </a:ln>
          <a:effectLst>
            <a:outerShdw blurRad="50800" dist="38100" dir="2700000" algn="tl" rotWithShape="0">
              <a:srgbClr val="000000">
                <a:alpha val="43000"/>
              </a:srgbClr>
            </a:outerShdw>
          </a:effectLst>
        </p:spPr>
      </p:pic>
      <p:pic>
        <p:nvPicPr>
          <p:cNvPr id="29699" name="Picture 3"/>
          <p:cNvPicPr>
            <a:picLocks noChangeAspect="1" noChangeArrowheads="1"/>
          </p:cNvPicPr>
          <p:nvPr/>
        </p:nvPicPr>
        <p:blipFill>
          <a:blip r:embed="rId4"/>
          <a:srcRect l="20000" t="35714" r="36667" b="21429"/>
          <a:stretch>
            <a:fillRect/>
          </a:stretch>
        </p:blipFill>
        <p:spPr bwMode="auto">
          <a:xfrm>
            <a:off x="2705100" y="228600"/>
            <a:ext cx="1485900" cy="1371600"/>
          </a:xfrm>
          <a:prstGeom prst="rect">
            <a:avLst/>
          </a:prstGeom>
          <a:ln w="38100" cap="sq">
            <a:solidFill>
              <a:schemeClr val="accent5"/>
            </a:solidFill>
            <a:prstDash val="solid"/>
            <a:miter lim="800000"/>
          </a:ln>
          <a:effectLst>
            <a:outerShdw blurRad="50800" dist="38100" dir="2700000" algn="tl" rotWithShape="0">
              <a:srgbClr val="000000">
                <a:alpha val="43000"/>
              </a:srgbClr>
            </a:outerShdw>
          </a:effectLst>
        </p:spPr>
      </p:pic>
      <p:pic>
        <p:nvPicPr>
          <p:cNvPr id="29700" name="Picture 4"/>
          <p:cNvPicPr>
            <a:picLocks noChangeAspect="1" noChangeArrowheads="1"/>
          </p:cNvPicPr>
          <p:nvPr/>
        </p:nvPicPr>
        <p:blipFill>
          <a:blip r:embed="rId5"/>
          <a:srcRect l="18066" t="21381" b="21604"/>
          <a:stretch>
            <a:fillRect/>
          </a:stretch>
        </p:blipFill>
        <p:spPr bwMode="auto">
          <a:xfrm>
            <a:off x="4572000" y="228600"/>
            <a:ext cx="1555089" cy="1371600"/>
          </a:xfrm>
          <a:prstGeom prst="rect">
            <a:avLst/>
          </a:prstGeom>
          <a:ln w="38100" cap="sq">
            <a:solidFill>
              <a:schemeClr val="accent5"/>
            </a:solidFill>
            <a:prstDash val="solid"/>
            <a:miter lim="800000"/>
          </a:ln>
          <a:effectLst>
            <a:outerShdw blurRad="50800" dist="38100" dir="2700000" algn="tl" rotWithShape="0">
              <a:srgbClr val="000000">
                <a:alpha val="43000"/>
              </a:srgbClr>
            </a:outerShdw>
          </a:effectLst>
        </p:spPr>
      </p:pic>
      <p:pic>
        <p:nvPicPr>
          <p:cNvPr id="29701" name="Picture 5"/>
          <p:cNvPicPr>
            <a:picLocks noChangeAspect="1" noChangeArrowheads="1"/>
          </p:cNvPicPr>
          <p:nvPr/>
        </p:nvPicPr>
        <p:blipFill>
          <a:blip r:embed="rId6"/>
          <a:srcRect b="27301"/>
          <a:stretch>
            <a:fillRect/>
          </a:stretch>
        </p:blipFill>
        <p:spPr bwMode="auto">
          <a:xfrm>
            <a:off x="6400800" y="228600"/>
            <a:ext cx="2547863" cy="3246560"/>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pic>
        <p:nvPicPr>
          <p:cNvPr id="8" name="Picture 7" descr="DSCN0172.JPG"/>
          <p:cNvPicPr>
            <a:picLocks noChangeAspect="1"/>
          </p:cNvPicPr>
          <p:nvPr/>
        </p:nvPicPr>
        <p:blipFill>
          <a:blip r:embed="rId7" cstate="print"/>
          <a:srcRect l="6977" r="4651"/>
          <a:stretch>
            <a:fillRect/>
          </a:stretch>
        </p:blipFill>
        <p:spPr>
          <a:xfrm>
            <a:off x="304800" y="3181350"/>
            <a:ext cx="3434316" cy="2914650"/>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pic>
        <p:nvPicPr>
          <p:cNvPr id="9" name="Picture 8" descr="DSCN0143.JPG"/>
          <p:cNvPicPr>
            <a:picLocks noChangeAspect="1"/>
          </p:cNvPicPr>
          <p:nvPr/>
        </p:nvPicPr>
        <p:blipFill>
          <a:blip r:embed="rId8" cstate="print"/>
          <a:srcRect t="17391" r="34783" b="28502"/>
          <a:stretch>
            <a:fillRect/>
          </a:stretch>
        </p:blipFill>
        <p:spPr>
          <a:xfrm>
            <a:off x="4264479" y="3859106"/>
            <a:ext cx="4574721" cy="2846494"/>
          </a:xfrm>
          <a:prstGeom prst="rect">
            <a:avLst/>
          </a:prstGeom>
          <a:ln w="88900" cap="sq" cmpd="thickThin">
            <a:solidFill>
              <a:schemeClr val="accent1"/>
            </a:solidFill>
            <a:prstDash val="solid"/>
            <a:miter lim="800000"/>
          </a:ln>
          <a:effectLst>
            <a:innerShdw blurRad="76200">
              <a:srgbClr val="000000"/>
            </a:innerShdw>
          </a:effectLst>
        </p:spPr>
      </p:pic>
      <p:sp>
        <p:nvSpPr>
          <p:cNvPr id="10" name="TextBox 9"/>
          <p:cNvSpPr txBox="1"/>
          <p:nvPr/>
        </p:nvSpPr>
        <p:spPr>
          <a:xfrm>
            <a:off x="381000" y="6248400"/>
            <a:ext cx="3276600" cy="461665"/>
          </a:xfrm>
          <a:prstGeom prst="rect">
            <a:avLst/>
          </a:prstGeom>
          <a:solidFill>
            <a:schemeClr val="bg1">
              <a:alpha val="78000"/>
            </a:schemeClr>
          </a:solidFill>
        </p:spPr>
        <p:txBody>
          <a:bodyPr wrap="square" rtlCol="0">
            <a:spAutoFit/>
          </a:bodyPr>
          <a:lstStyle/>
          <a:p>
            <a:r>
              <a:rPr lang="en-US" sz="2400" dirty="0" smtClean="0">
                <a:hlinkClick r:id="rId9" action="ppaction://hlinkfile"/>
              </a:rPr>
              <a:t>What Happens Next?</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457200" y="1905000"/>
            <a:ext cx="4038600" cy="4068763"/>
          </a:xfrm>
        </p:spPr>
        <p:txBody>
          <a:bodyPr/>
          <a:lstStyle/>
          <a:p>
            <a:r>
              <a:rPr lang="en-US" dirty="0" smtClean="0"/>
              <a:t>We wanted to see whether the Diet Coke and Mentos eruption would go farther than the Sprite and Mentos eruption, as stated on Eepybird.com</a:t>
            </a:r>
          </a:p>
        </p:txBody>
      </p:sp>
      <p:sp>
        <p:nvSpPr>
          <p:cNvPr id="2" name="Title 1"/>
          <p:cNvSpPr>
            <a:spLocks noGrp="1"/>
          </p:cNvSpPr>
          <p:nvPr>
            <p:ph type="title"/>
          </p:nvPr>
        </p:nvSpPr>
        <p:spPr>
          <a:xfrm>
            <a:off x="228600" y="274638"/>
            <a:ext cx="8686800" cy="1143000"/>
          </a:xfrm>
        </p:spPr>
        <p:txBody>
          <a:bodyPr>
            <a:normAutofit fontScale="90000"/>
          </a:bodyPr>
          <a:lstStyle/>
          <a:p>
            <a:r>
              <a:rPr lang="en-US" dirty="0" smtClean="0"/>
              <a:t>Go the distance: Diet Coke vs. Sprite</a:t>
            </a:r>
            <a:endParaRPr lang="en-US" dirty="0"/>
          </a:p>
        </p:txBody>
      </p:sp>
      <p:pic>
        <p:nvPicPr>
          <p:cNvPr id="1026" name="Picture 2" descr="File:ShimadaK2007Sept09-MentosGeyser DSC 3294++.JPG">
            <a:hlinkClick r:id="rId2"/>
          </p:cNvPr>
          <p:cNvPicPr>
            <a:picLocks noChangeAspect="1" noChangeArrowheads="1"/>
          </p:cNvPicPr>
          <p:nvPr/>
        </p:nvPicPr>
        <p:blipFill>
          <a:blip r:embed="rId3"/>
          <a:srcRect/>
          <a:stretch>
            <a:fillRect/>
          </a:stretch>
        </p:blipFill>
        <p:spPr bwMode="auto">
          <a:xfrm>
            <a:off x="5334000" y="1600200"/>
            <a:ext cx="2647950" cy="3985232"/>
          </a:xfrm>
          <a:prstGeom prst="rect">
            <a:avLst/>
          </a:prstGeom>
          <a:ln w="88900" cap="sq" cmpd="thickThin">
            <a:solidFill>
              <a:schemeClr val="accent1"/>
            </a:solidFill>
            <a:prstDash val="solid"/>
            <a:miter lim="800000"/>
          </a:ln>
          <a:effectLst>
            <a:innerShdw blurRad="76200">
              <a:srgbClr val="000000"/>
            </a:innerShdw>
          </a:effectLst>
        </p:spPr>
      </p:pic>
      <p:sp>
        <p:nvSpPr>
          <p:cNvPr id="7" name="TextBox 6"/>
          <p:cNvSpPr txBox="1"/>
          <p:nvPr/>
        </p:nvSpPr>
        <p:spPr>
          <a:xfrm>
            <a:off x="4724400" y="5715000"/>
            <a:ext cx="3810000" cy="646331"/>
          </a:xfrm>
          <a:prstGeom prst="rect">
            <a:avLst/>
          </a:prstGeom>
          <a:noFill/>
        </p:spPr>
        <p:txBody>
          <a:bodyPr wrap="square" rtlCol="0">
            <a:spAutoFit/>
          </a:bodyPr>
          <a:lstStyle/>
          <a:p>
            <a:r>
              <a:rPr lang="en-US" dirty="0" smtClean="0"/>
              <a:t>Perrier, Coke, Sprite, Diet Coke. (Wikipedia)</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Go the Distance</a:t>
            </a:r>
            <a:endParaRPr lang="en-US" dirty="0"/>
          </a:p>
        </p:txBody>
      </p:sp>
      <p:graphicFrame>
        <p:nvGraphicFramePr>
          <p:cNvPr id="7" name="Chart 6"/>
          <p:cNvGraphicFramePr/>
          <p:nvPr/>
        </p:nvGraphicFramePr>
        <p:xfrm>
          <a:off x="533400" y="1752600"/>
          <a:ext cx="8458200" cy="484632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385</TotalTime>
  <Words>940</Words>
  <Application>Microsoft Office PowerPoint</Application>
  <PresentationFormat>On-screen Show (4:3)</PresentationFormat>
  <Paragraphs>98</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Concourse</vt:lpstr>
      <vt:lpstr>Equation</vt:lpstr>
      <vt:lpstr>The Famous Coke and Mentos Eruption</vt:lpstr>
      <vt:lpstr>History of the Myth, the Fountain, the Legend…</vt:lpstr>
      <vt:lpstr>History Continued…</vt:lpstr>
      <vt:lpstr>How does it work?</vt:lpstr>
      <vt:lpstr>Our Experiment…</vt:lpstr>
      <vt:lpstr>Slide 6</vt:lpstr>
      <vt:lpstr>Slide 7</vt:lpstr>
      <vt:lpstr>Go the distance: Diet Coke vs. Sprite</vt:lpstr>
      <vt:lpstr>Go the Distance</vt:lpstr>
      <vt:lpstr>Go the Distance</vt:lpstr>
      <vt:lpstr>Go the Distance: Two-Sample T-test</vt:lpstr>
      <vt:lpstr>Go the Distance: Two Sample t-interval</vt:lpstr>
      <vt:lpstr>How much weight is dissipated in the Diet Coke &amp; Mentos eruption?</vt:lpstr>
      <vt:lpstr>Does it loose half its weight?</vt:lpstr>
      <vt:lpstr>Does it lose half its weight? Matched Pairs T-test</vt:lpstr>
      <vt:lpstr>Does it lose half its weight? Matched Pairs T-test</vt:lpstr>
      <vt:lpstr>Bias/Error</vt:lpstr>
      <vt:lpstr>How we feel…</vt:lpstr>
      <vt:lpstr>Application to the Population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Famous Coke and Mentos Eruption</dc:title>
  <dc:creator> </dc:creator>
  <cp:lastModifiedBy>Casey Kelby</cp:lastModifiedBy>
  <cp:revision>67</cp:revision>
  <dcterms:created xsi:type="dcterms:W3CDTF">2009-01-16T17:06:24Z</dcterms:created>
  <dcterms:modified xsi:type="dcterms:W3CDTF">2009-01-23T01:40:05Z</dcterms:modified>
</cp:coreProperties>
</file>